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2"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366B9"/>
    <a:srgbClr val="2CA12C"/>
    <a:srgbClr val="7F7F7F"/>
    <a:srgbClr val="2077B4"/>
    <a:srgbClr val="D62728"/>
    <a:srgbClr val="DC6D0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176"/>
    <p:restoredTop sz="94643"/>
  </p:normalViewPr>
  <p:slideViewPr>
    <p:cSldViewPr snapToGrid="0" snapToObjects="1">
      <p:cViewPr varScale="1">
        <p:scale>
          <a:sx n="109" d="100"/>
          <a:sy n="109" d="100"/>
        </p:scale>
        <p:origin x="5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4/30/20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4/30/20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4/30/20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4/30/20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4/30/20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4/30/20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4/30/20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4/30/20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4/30/20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bobdenotter/4pp/blob/master/4pp.csv" TargetMode="External"/><Relationship Id="rId2" Type="http://schemas.openxmlformats.org/officeDocument/2006/relationships/hyperlink" Target="https://data.amsterdam.nl/datasets/G5JpqNbhweXZSw/basisbestand-gebieden-amsterdam-bbga/" TargetMode="External"/><Relationship Id="rId1" Type="http://schemas.openxmlformats.org/officeDocument/2006/relationships/slideLayout" Target="../slideLayouts/slideLayout2.xml"/><Relationship Id="rId4" Type="http://schemas.openxmlformats.org/officeDocument/2006/relationships/hyperlink" Target="https://postcode.sit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42E82-BF85-EA43-86B7-3EF126630E93}"/>
              </a:ext>
            </a:extLst>
          </p:cNvPr>
          <p:cNvSpPr>
            <a:spLocks noGrp="1"/>
          </p:cNvSpPr>
          <p:nvPr>
            <p:ph type="ctrTitle"/>
          </p:nvPr>
        </p:nvSpPr>
        <p:spPr/>
        <p:txBody>
          <a:bodyPr/>
          <a:lstStyle/>
          <a:p>
            <a:r>
              <a:rPr lang="en-GB" sz="5400"/>
              <a:t>NEIGHBOURHOOD ANALYSIS AMSTERDAM</a:t>
            </a:r>
            <a:endParaRPr lang="en-GB"/>
          </a:p>
        </p:txBody>
      </p:sp>
      <p:sp>
        <p:nvSpPr>
          <p:cNvPr id="3" name="Subtitle 2">
            <a:extLst>
              <a:ext uri="{FF2B5EF4-FFF2-40B4-BE49-F238E27FC236}">
                <a16:creationId xmlns:a16="http://schemas.microsoft.com/office/drawing/2014/main" id="{807DF14E-86CE-104C-96A5-83F31DB7C7F9}"/>
              </a:ext>
            </a:extLst>
          </p:cNvPr>
          <p:cNvSpPr>
            <a:spLocks noGrp="1"/>
          </p:cNvSpPr>
          <p:nvPr>
            <p:ph type="subTitle" idx="1"/>
          </p:nvPr>
        </p:nvSpPr>
        <p:spPr/>
        <p:txBody>
          <a:bodyPr/>
          <a:lstStyle/>
          <a:p>
            <a:r>
              <a:rPr lang="en-GB"/>
              <a:t>IBM CAPSTONE PROJECT BY PIERRE BORST</a:t>
            </a:r>
          </a:p>
        </p:txBody>
      </p:sp>
    </p:spTree>
    <p:extLst>
      <p:ext uri="{BB962C8B-B14F-4D97-AF65-F5344CB8AC3E}">
        <p14:creationId xmlns:p14="http://schemas.microsoft.com/office/powerpoint/2010/main" val="2941840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51D6-1A0D-4145-AE6A-CF0EB241653E}"/>
              </a:ext>
            </a:extLst>
          </p:cNvPr>
          <p:cNvSpPr>
            <a:spLocks noGrp="1"/>
          </p:cNvSpPr>
          <p:nvPr>
            <p:ph type="title"/>
          </p:nvPr>
        </p:nvSpPr>
        <p:spPr/>
        <p:txBody>
          <a:bodyPr/>
          <a:lstStyle/>
          <a:p>
            <a:r>
              <a:rPr lang="en-GB"/>
              <a:t>Goals and method</a:t>
            </a:r>
          </a:p>
        </p:txBody>
      </p:sp>
      <p:sp>
        <p:nvSpPr>
          <p:cNvPr id="3" name="Content Placeholder 2">
            <a:extLst>
              <a:ext uri="{FF2B5EF4-FFF2-40B4-BE49-F238E27FC236}">
                <a16:creationId xmlns:a16="http://schemas.microsoft.com/office/drawing/2014/main" id="{F36507C1-5D3F-4A4B-9428-216E3D25E4FE}"/>
              </a:ext>
            </a:extLst>
          </p:cNvPr>
          <p:cNvSpPr>
            <a:spLocks noGrp="1"/>
          </p:cNvSpPr>
          <p:nvPr>
            <p:ph idx="1"/>
          </p:nvPr>
        </p:nvSpPr>
        <p:spPr>
          <a:xfrm>
            <a:off x="1371600" y="1547446"/>
            <a:ext cx="9601200" cy="2989385"/>
          </a:xfrm>
        </p:spPr>
        <p:txBody>
          <a:bodyPr/>
          <a:lstStyle/>
          <a:p>
            <a:pPr marL="0" indent="0">
              <a:buNone/>
            </a:pPr>
            <a:r>
              <a:rPr lang="en-GB" sz="2800" b="1" dirty="0">
                <a:solidFill>
                  <a:schemeClr val="accent4"/>
                </a:solidFill>
              </a:rPr>
              <a:t>GOALS</a:t>
            </a:r>
            <a:endParaRPr lang="en-GB" b="1" dirty="0">
              <a:solidFill>
                <a:schemeClr val="accent4"/>
              </a:solidFill>
            </a:endParaRPr>
          </a:p>
          <a:p>
            <a:r>
              <a:rPr lang="en-GB" dirty="0"/>
              <a:t>Categorize Amsterdam neighbourhoods, based on:</a:t>
            </a:r>
          </a:p>
          <a:p>
            <a:pPr lvl="1"/>
            <a:r>
              <a:rPr lang="en-GB" dirty="0"/>
              <a:t>Composition of venue types (shops, offices, bars etc.)</a:t>
            </a:r>
          </a:p>
          <a:p>
            <a:pPr lvl="1"/>
            <a:r>
              <a:rPr lang="en-GB" dirty="0"/>
              <a:t>Population Density</a:t>
            </a:r>
          </a:p>
          <a:p>
            <a:r>
              <a:rPr lang="en-GB" dirty="0"/>
              <a:t>Analyse Amsterdam m2 housing prices, based on:</a:t>
            </a:r>
          </a:p>
          <a:p>
            <a:pPr lvl="1"/>
            <a:r>
              <a:rPr lang="en-GB" dirty="0" err="1"/>
              <a:t>Clustertype</a:t>
            </a:r>
            <a:r>
              <a:rPr lang="en-GB" dirty="0"/>
              <a:t> of the area</a:t>
            </a:r>
          </a:p>
          <a:p>
            <a:pPr lvl="1"/>
            <a:r>
              <a:rPr lang="en-GB" dirty="0"/>
              <a:t>Geographic circumstances </a:t>
            </a:r>
          </a:p>
        </p:txBody>
      </p:sp>
      <p:sp>
        <p:nvSpPr>
          <p:cNvPr id="5" name="Content Placeholder 2">
            <a:extLst>
              <a:ext uri="{FF2B5EF4-FFF2-40B4-BE49-F238E27FC236}">
                <a16:creationId xmlns:a16="http://schemas.microsoft.com/office/drawing/2014/main" id="{322C3336-74EE-1043-A2F9-44DBC904649B}"/>
              </a:ext>
            </a:extLst>
          </p:cNvPr>
          <p:cNvSpPr txBox="1">
            <a:spLocks/>
          </p:cNvSpPr>
          <p:nvPr/>
        </p:nvSpPr>
        <p:spPr>
          <a:xfrm>
            <a:off x="1371599" y="4536830"/>
            <a:ext cx="10656277" cy="1981201"/>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GB" sz="2800" b="1" dirty="0">
                <a:solidFill>
                  <a:schemeClr val="accent4"/>
                </a:solidFill>
              </a:rPr>
              <a:t>METHOD</a:t>
            </a:r>
            <a:endParaRPr lang="en-GB" b="1" dirty="0">
              <a:solidFill>
                <a:schemeClr val="accent4"/>
              </a:solidFill>
            </a:endParaRPr>
          </a:p>
          <a:p>
            <a:r>
              <a:rPr lang="en-GB" dirty="0"/>
              <a:t>K-Means Machine Learning algorithm for unsupervised clustering of data</a:t>
            </a:r>
          </a:p>
          <a:p>
            <a:r>
              <a:rPr lang="en-GB" dirty="0"/>
              <a:t>Bar charts for venue share composition per cluster and to average absolute venue counts and average m2 price per cluster type</a:t>
            </a:r>
          </a:p>
          <a:p>
            <a:r>
              <a:rPr lang="en-GB" dirty="0"/>
              <a:t>Plot resulting clusters on Folium map, with heatmap circle markers for average m2 prices</a:t>
            </a:r>
          </a:p>
        </p:txBody>
      </p:sp>
    </p:spTree>
    <p:extLst>
      <p:ext uri="{BB962C8B-B14F-4D97-AF65-F5344CB8AC3E}">
        <p14:creationId xmlns:p14="http://schemas.microsoft.com/office/powerpoint/2010/main" val="4003297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551D6-1A0D-4145-AE6A-CF0EB241653E}"/>
              </a:ext>
            </a:extLst>
          </p:cNvPr>
          <p:cNvSpPr>
            <a:spLocks noGrp="1"/>
          </p:cNvSpPr>
          <p:nvPr>
            <p:ph type="title"/>
          </p:nvPr>
        </p:nvSpPr>
        <p:spPr/>
        <p:txBody>
          <a:bodyPr/>
          <a:lstStyle/>
          <a:p>
            <a:r>
              <a:rPr lang="en-US" dirty="0"/>
              <a:t>Target Audiences</a:t>
            </a:r>
          </a:p>
        </p:txBody>
      </p:sp>
      <p:sp>
        <p:nvSpPr>
          <p:cNvPr id="3" name="Content Placeholder 2">
            <a:extLst>
              <a:ext uri="{FF2B5EF4-FFF2-40B4-BE49-F238E27FC236}">
                <a16:creationId xmlns:a16="http://schemas.microsoft.com/office/drawing/2014/main" id="{F36507C1-5D3F-4A4B-9428-216E3D25E4FE}"/>
              </a:ext>
            </a:extLst>
          </p:cNvPr>
          <p:cNvSpPr>
            <a:spLocks noGrp="1"/>
          </p:cNvSpPr>
          <p:nvPr>
            <p:ph idx="1"/>
          </p:nvPr>
        </p:nvSpPr>
        <p:spPr>
          <a:xfrm>
            <a:off x="1371600" y="2286000"/>
            <a:ext cx="9601200" cy="2977662"/>
          </a:xfrm>
        </p:spPr>
        <p:txBody>
          <a:bodyPr/>
          <a:lstStyle/>
          <a:p>
            <a:r>
              <a:rPr lang="en-US" b="1" dirty="0">
                <a:solidFill>
                  <a:schemeClr val="accent4"/>
                </a:solidFill>
              </a:rPr>
              <a:t>Potential</a:t>
            </a:r>
            <a:r>
              <a:rPr lang="en-US" dirty="0"/>
              <a:t> </a:t>
            </a:r>
            <a:r>
              <a:rPr lang="en-US" b="1" dirty="0">
                <a:solidFill>
                  <a:schemeClr val="accent4"/>
                </a:solidFill>
              </a:rPr>
              <a:t>expats</a:t>
            </a:r>
            <a:r>
              <a:rPr lang="en-US" dirty="0"/>
              <a:t> who are attempting to categorize and compare the </a:t>
            </a:r>
            <a:r>
              <a:rPr lang="en-GB" dirty="0"/>
              <a:t>neighbourhoods</a:t>
            </a:r>
            <a:r>
              <a:rPr lang="en-US" dirty="0"/>
              <a:t> in Amsterdam before moving, trying to get a full picture from scattered information</a:t>
            </a:r>
          </a:p>
          <a:p>
            <a:r>
              <a:rPr lang="en-US" b="1" dirty="0">
                <a:solidFill>
                  <a:schemeClr val="accent4"/>
                </a:solidFill>
              </a:rPr>
              <a:t>Entrepreneurs</a:t>
            </a:r>
            <a:r>
              <a:rPr lang="en-US" dirty="0"/>
              <a:t> who aspire to open a new venue, requiring a quantitative analysis of venue composition in different areas to </a:t>
            </a:r>
            <a:r>
              <a:rPr lang="en-GB" dirty="0"/>
              <a:t>assess</a:t>
            </a:r>
            <a:r>
              <a:rPr lang="en-US" dirty="0"/>
              <a:t> the best possible locations</a:t>
            </a:r>
          </a:p>
          <a:p>
            <a:r>
              <a:rPr lang="en-US" b="1" dirty="0">
                <a:solidFill>
                  <a:schemeClr val="accent4"/>
                </a:solidFill>
              </a:rPr>
              <a:t>Everyone else</a:t>
            </a:r>
            <a:r>
              <a:rPr lang="en-US" dirty="0"/>
              <a:t> who would like to understand the structure of </a:t>
            </a:r>
            <a:r>
              <a:rPr lang="en-GB" dirty="0"/>
              <a:t>neighbourhood</a:t>
            </a:r>
            <a:r>
              <a:rPr lang="en-US" dirty="0"/>
              <a:t> types scattered across Amsterdam and their m2 prices better</a:t>
            </a:r>
          </a:p>
        </p:txBody>
      </p:sp>
    </p:spTree>
    <p:extLst>
      <p:ext uri="{BB962C8B-B14F-4D97-AF65-F5344CB8AC3E}">
        <p14:creationId xmlns:p14="http://schemas.microsoft.com/office/powerpoint/2010/main" val="31560582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3E8F7-5D4C-8E45-BDCD-B0C8B6A51EF1}"/>
              </a:ext>
            </a:extLst>
          </p:cNvPr>
          <p:cNvSpPr>
            <a:spLocks noGrp="1"/>
          </p:cNvSpPr>
          <p:nvPr>
            <p:ph type="title"/>
          </p:nvPr>
        </p:nvSpPr>
        <p:spPr/>
        <p:txBody>
          <a:bodyPr/>
          <a:lstStyle/>
          <a:p>
            <a:r>
              <a:rPr lang="en-GB" dirty="0"/>
              <a:t>Data</a:t>
            </a:r>
          </a:p>
        </p:txBody>
      </p:sp>
      <p:sp>
        <p:nvSpPr>
          <p:cNvPr id="3" name="Content Placeholder 2">
            <a:extLst>
              <a:ext uri="{FF2B5EF4-FFF2-40B4-BE49-F238E27FC236}">
                <a16:creationId xmlns:a16="http://schemas.microsoft.com/office/drawing/2014/main" id="{4858EFCF-9515-3D4F-8A1D-0F885242BBE3}"/>
              </a:ext>
            </a:extLst>
          </p:cNvPr>
          <p:cNvSpPr>
            <a:spLocks noGrp="1"/>
          </p:cNvSpPr>
          <p:nvPr>
            <p:ph idx="1"/>
          </p:nvPr>
        </p:nvSpPr>
        <p:spPr>
          <a:xfrm>
            <a:off x="1371600" y="1547447"/>
            <a:ext cx="9601200" cy="2192215"/>
          </a:xfrm>
        </p:spPr>
        <p:txBody>
          <a:bodyPr>
            <a:normAutofit/>
          </a:bodyPr>
          <a:lstStyle/>
          <a:p>
            <a:pPr marL="0" indent="0">
              <a:buNone/>
            </a:pPr>
            <a:r>
              <a:rPr lang="en-GB" sz="1800" b="1" dirty="0">
                <a:solidFill>
                  <a:schemeClr val="accent4"/>
                </a:solidFill>
              </a:rPr>
              <a:t>Data sources</a:t>
            </a:r>
          </a:p>
          <a:p>
            <a:r>
              <a:rPr lang="en-GB" sz="1800" dirty="0"/>
              <a:t>Publicly available </a:t>
            </a:r>
            <a:r>
              <a:rPr lang="en-GB" sz="1800" dirty="0">
                <a:hlinkClick r:id="rId2"/>
              </a:rPr>
              <a:t>Dataset</a:t>
            </a:r>
            <a:r>
              <a:rPr lang="en-GB" sz="1800" dirty="0"/>
              <a:t> by Amsterdam municipality, containing information on city’s population, public space, safety, business, economic factors etc. at the level of 483 blocks/neighbourhoods</a:t>
            </a:r>
            <a:r>
              <a:rPr lang="en-US" sz="1800" dirty="0"/>
              <a:t> </a:t>
            </a:r>
          </a:p>
          <a:p>
            <a:r>
              <a:rPr lang="en-GB" sz="1800" dirty="0"/>
              <a:t>Publicly available </a:t>
            </a:r>
            <a:r>
              <a:rPr lang="en-US" sz="1800" dirty="0">
                <a:hlinkClick r:id="rId3"/>
              </a:rPr>
              <a:t>Dataset</a:t>
            </a:r>
            <a:r>
              <a:rPr lang="en-US" sz="1800" dirty="0"/>
              <a:t> with geographic coordinates for all postal cods in the Netherlands</a:t>
            </a:r>
          </a:p>
          <a:p>
            <a:r>
              <a:rPr lang="en-GB" sz="1800" u="sng" dirty="0">
                <a:hlinkClick r:id="rId4"/>
              </a:rPr>
              <a:t>Postcode.site website</a:t>
            </a:r>
            <a:r>
              <a:rPr lang="en-US" sz="1800" dirty="0"/>
              <a:t> with both postal code and </a:t>
            </a:r>
            <a:r>
              <a:rPr lang="en-GB" sz="1800" dirty="0"/>
              <a:t>neighbourhood</a:t>
            </a:r>
            <a:r>
              <a:rPr lang="en-US" sz="1800" dirty="0"/>
              <a:t> data</a:t>
            </a:r>
            <a:endParaRPr lang="en-GB" sz="1800" dirty="0"/>
          </a:p>
        </p:txBody>
      </p:sp>
      <p:sp>
        <p:nvSpPr>
          <p:cNvPr id="5" name="Content Placeholder 2">
            <a:extLst>
              <a:ext uri="{FF2B5EF4-FFF2-40B4-BE49-F238E27FC236}">
                <a16:creationId xmlns:a16="http://schemas.microsoft.com/office/drawing/2014/main" id="{832E4E3F-DA9C-7E47-970A-5ECFD9E2E9A2}"/>
              </a:ext>
            </a:extLst>
          </p:cNvPr>
          <p:cNvSpPr txBox="1">
            <a:spLocks/>
          </p:cNvSpPr>
          <p:nvPr/>
        </p:nvSpPr>
        <p:spPr>
          <a:xfrm>
            <a:off x="1371600" y="3845169"/>
            <a:ext cx="9601200" cy="2699239"/>
          </a:xfrm>
          <a:prstGeom prst="rect">
            <a:avLst/>
          </a:prstGeom>
        </p:spPr>
        <p:txBody>
          <a:bodyPr vert="horz" lIns="91440" tIns="45720" rIns="91440" bIns="45720" rtlCol="0">
            <a:normAutofit fontScale="92500" lnSpcReduction="2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buFont typeface="Franklin Gothic Book" panose="020B0503020102020204" pitchFamily="34" charset="0"/>
              <a:buNone/>
            </a:pPr>
            <a:r>
              <a:rPr lang="en-GB" sz="1900" b="1" dirty="0">
                <a:solidFill>
                  <a:schemeClr val="accent4"/>
                </a:solidFill>
              </a:rPr>
              <a:t>Data </a:t>
            </a:r>
            <a:r>
              <a:rPr lang="en-GB" sz="1900" b="1" dirty="0" err="1">
                <a:solidFill>
                  <a:schemeClr val="accent4"/>
                </a:solidFill>
              </a:rPr>
              <a:t>preperation</a:t>
            </a:r>
            <a:endParaRPr lang="en-GB" sz="1900" b="1" dirty="0">
              <a:solidFill>
                <a:schemeClr val="accent4"/>
              </a:solidFill>
            </a:endParaRPr>
          </a:p>
          <a:p>
            <a:r>
              <a:rPr lang="en-US" sz="1900" dirty="0"/>
              <a:t>Extracted from Amsterdam municipality dataset: 2019 data on </a:t>
            </a:r>
            <a:r>
              <a:rPr lang="en-GB" sz="1900" dirty="0"/>
              <a:t>number of inhabitants, average housing price per m2 and the number of venues for daily shopping, non-daily shopping, bars, restaurants, hotels, community, sport + leisure, offices and industry</a:t>
            </a:r>
            <a:r>
              <a:rPr lang="en-US" sz="1900" dirty="0"/>
              <a:t> </a:t>
            </a:r>
          </a:p>
          <a:p>
            <a:r>
              <a:rPr lang="en-GB" sz="1900" dirty="0"/>
              <a:t>Scraped neighbourhood-postal code combinations from </a:t>
            </a:r>
            <a:r>
              <a:rPr lang="en-GB" sz="1900" dirty="0" err="1"/>
              <a:t>poscode.site</a:t>
            </a:r>
            <a:r>
              <a:rPr lang="en-GB" sz="1900" dirty="0"/>
              <a:t> and regrouped 483 block/neighbourhoods to 99 postal codes</a:t>
            </a:r>
          </a:p>
          <a:p>
            <a:r>
              <a:rPr lang="en-GB" sz="1900" dirty="0"/>
              <a:t>Merged the postal codes to main </a:t>
            </a:r>
            <a:r>
              <a:rPr lang="en-GB" sz="1900" dirty="0" err="1"/>
              <a:t>dataframe</a:t>
            </a:r>
            <a:r>
              <a:rPr lang="en-GB" sz="1900" dirty="0"/>
              <a:t> and summed the venue and population data of all blocks/neighbourhoods and average the m2 price on postal code level.</a:t>
            </a:r>
          </a:p>
          <a:p>
            <a:r>
              <a:rPr lang="en-GB" sz="1900" dirty="0"/>
              <a:t>Merged the data with the geographical coordinates per postal code.</a:t>
            </a:r>
            <a:endParaRPr lang="en-US" sz="1900" dirty="0"/>
          </a:p>
          <a:p>
            <a:endParaRPr lang="en-GB" dirty="0"/>
          </a:p>
        </p:txBody>
      </p:sp>
    </p:spTree>
    <p:extLst>
      <p:ext uri="{BB962C8B-B14F-4D97-AF65-F5344CB8AC3E}">
        <p14:creationId xmlns:p14="http://schemas.microsoft.com/office/powerpoint/2010/main" val="4070866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A1679-890A-5043-B4F6-1F7C7301A763}"/>
              </a:ext>
            </a:extLst>
          </p:cNvPr>
          <p:cNvSpPr>
            <a:spLocks noGrp="1"/>
          </p:cNvSpPr>
          <p:nvPr>
            <p:ph type="title"/>
          </p:nvPr>
        </p:nvSpPr>
        <p:spPr/>
        <p:txBody>
          <a:bodyPr>
            <a:noAutofit/>
          </a:bodyPr>
          <a:lstStyle/>
          <a:p>
            <a:r>
              <a:rPr lang="en-GB" sz="3200" b="1" dirty="0"/>
              <a:t>Results: </a:t>
            </a:r>
            <a:r>
              <a:rPr lang="en-GB" sz="3200" dirty="0"/>
              <a:t>K-means produces 6 clusters with distinct compositions of venue types and different levels of total venues (venue density) per area</a:t>
            </a:r>
          </a:p>
        </p:txBody>
      </p:sp>
      <p:pic>
        <p:nvPicPr>
          <p:cNvPr id="4" name="Picture 3">
            <a:extLst>
              <a:ext uri="{FF2B5EF4-FFF2-40B4-BE49-F238E27FC236}">
                <a16:creationId xmlns:a16="http://schemas.microsoft.com/office/drawing/2014/main" id="{DF5DF9EC-65F0-644E-9A58-8C23047D1B7F}"/>
              </a:ext>
            </a:extLst>
          </p:cNvPr>
          <p:cNvPicPr/>
          <p:nvPr/>
        </p:nvPicPr>
        <p:blipFill>
          <a:blip r:embed="rId2" cstate="screen">
            <a:extLst>
              <a:ext uri="{28A0092B-C50C-407E-A947-70E740481C1C}">
                <a14:useLocalDpi xmlns:a14="http://schemas.microsoft.com/office/drawing/2010/main"/>
              </a:ext>
            </a:extLst>
          </a:blip>
          <a:stretch>
            <a:fillRect/>
          </a:stretch>
        </p:blipFill>
        <p:spPr>
          <a:xfrm>
            <a:off x="1828797" y="2628265"/>
            <a:ext cx="4165600" cy="3543935"/>
          </a:xfrm>
          <a:prstGeom prst="rect">
            <a:avLst/>
          </a:prstGeom>
        </p:spPr>
      </p:pic>
      <p:pic>
        <p:nvPicPr>
          <p:cNvPr id="6" name="Picture 5">
            <a:extLst>
              <a:ext uri="{FF2B5EF4-FFF2-40B4-BE49-F238E27FC236}">
                <a16:creationId xmlns:a16="http://schemas.microsoft.com/office/drawing/2014/main" id="{D7008F7D-77E5-294A-B359-A7773A27BCA9}"/>
              </a:ext>
            </a:extLst>
          </p:cNvPr>
          <p:cNvPicPr/>
          <p:nvPr/>
        </p:nvPicPr>
        <p:blipFill>
          <a:blip r:embed="rId3" cstate="screen">
            <a:extLst>
              <a:ext uri="{28A0092B-C50C-407E-A947-70E740481C1C}">
                <a14:useLocalDpi xmlns:a14="http://schemas.microsoft.com/office/drawing/2010/main"/>
              </a:ext>
            </a:extLst>
          </a:blip>
          <a:stretch>
            <a:fillRect/>
          </a:stretch>
        </p:blipFill>
        <p:spPr>
          <a:xfrm>
            <a:off x="6529943" y="2628265"/>
            <a:ext cx="4465720" cy="3543935"/>
          </a:xfrm>
          <a:prstGeom prst="rect">
            <a:avLst/>
          </a:prstGeom>
        </p:spPr>
      </p:pic>
    </p:spTree>
    <p:extLst>
      <p:ext uri="{BB962C8B-B14F-4D97-AF65-F5344CB8AC3E}">
        <p14:creationId xmlns:p14="http://schemas.microsoft.com/office/powerpoint/2010/main" val="3007659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A1679-890A-5043-B4F6-1F7C7301A763}"/>
              </a:ext>
            </a:extLst>
          </p:cNvPr>
          <p:cNvSpPr>
            <a:spLocks noGrp="1"/>
          </p:cNvSpPr>
          <p:nvPr>
            <p:ph type="title"/>
          </p:nvPr>
        </p:nvSpPr>
        <p:spPr>
          <a:xfrm>
            <a:off x="1371600" y="685800"/>
            <a:ext cx="10468708" cy="1485900"/>
          </a:xfrm>
        </p:spPr>
        <p:txBody>
          <a:bodyPr>
            <a:noAutofit/>
          </a:bodyPr>
          <a:lstStyle/>
          <a:p>
            <a:r>
              <a:rPr lang="en-GB" sz="3200" b="1" dirty="0"/>
              <a:t>Results (structure): </a:t>
            </a:r>
            <a:r>
              <a:rPr lang="en-GB" sz="3200" dirty="0"/>
              <a:t>Amsterdam is structured like an onion: highest venue-density clusters in the </a:t>
            </a:r>
            <a:r>
              <a:rPr lang="en-GB" sz="3200" dirty="0" err="1"/>
              <a:t>center</a:t>
            </a:r>
            <a:r>
              <a:rPr lang="en-GB" sz="3200" dirty="0"/>
              <a:t>, surrounded by layers of other clusters with a subsequently lower density</a:t>
            </a:r>
          </a:p>
        </p:txBody>
      </p:sp>
      <p:pic>
        <p:nvPicPr>
          <p:cNvPr id="4" name="Picture 3">
            <a:extLst>
              <a:ext uri="{FF2B5EF4-FFF2-40B4-BE49-F238E27FC236}">
                <a16:creationId xmlns:a16="http://schemas.microsoft.com/office/drawing/2014/main" id="{3DC7F350-849E-3542-8925-E4C8B6203889}"/>
              </a:ext>
            </a:extLst>
          </p:cNvPr>
          <p:cNvPicPr/>
          <p:nvPr/>
        </p:nvPicPr>
        <p:blipFill>
          <a:blip r:embed="rId2" cstate="screen">
            <a:extLst>
              <a:ext uri="{28A0092B-C50C-407E-A947-70E740481C1C}">
                <a14:useLocalDpi xmlns:a14="http://schemas.microsoft.com/office/drawing/2010/main"/>
              </a:ext>
            </a:extLst>
          </a:blip>
          <a:stretch>
            <a:fillRect/>
          </a:stretch>
        </p:blipFill>
        <p:spPr>
          <a:xfrm>
            <a:off x="1371600" y="2171700"/>
            <a:ext cx="7161310" cy="4298316"/>
          </a:xfrm>
          <a:prstGeom prst="rect">
            <a:avLst/>
          </a:prstGeom>
        </p:spPr>
      </p:pic>
      <p:sp>
        <p:nvSpPr>
          <p:cNvPr id="3" name="TextBox 2">
            <a:extLst>
              <a:ext uri="{FF2B5EF4-FFF2-40B4-BE49-F238E27FC236}">
                <a16:creationId xmlns:a16="http://schemas.microsoft.com/office/drawing/2014/main" id="{9649E6D7-D60B-824A-BDF6-EE28887DEDD8}"/>
              </a:ext>
            </a:extLst>
          </p:cNvPr>
          <p:cNvSpPr txBox="1"/>
          <p:nvPr/>
        </p:nvSpPr>
        <p:spPr>
          <a:xfrm>
            <a:off x="8767372" y="2171700"/>
            <a:ext cx="2697797" cy="3970318"/>
          </a:xfrm>
          <a:prstGeom prst="rect">
            <a:avLst/>
          </a:prstGeom>
          <a:noFill/>
        </p:spPr>
        <p:txBody>
          <a:bodyPr wrap="square" rtlCol="0">
            <a:spAutoFit/>
          </a:bodyPr>
          <a:lstStyle/>
          <a:p>
            <a:pPr>
              <a:lnSpc>
                <a:spcPct val="150000"/>
              </a:lnSpc>
            </a:pPr>
            <a:r>
              <a:rPr lang="en-GB" b="1" dirty="0"/>
              <a:t>Legend</a:t>
            </a:r>
            <a:br>
              <a:rPr lang="en-GB" b="1" dirty="0"/>
            </a:br>
            <a:br>
              <a:rPr lang="en-GB" b="1" dirty="0"/>
            </a:br>
            <a:r>
              <a:rPr lang="en-GB" dirty="0">
                <a:solidFill>
                  <a:srgbClr val="DC6D0C"/>
                </a:solidFill>
                <a:latin typeface="Times New Roman" panose="02020603050405020304" pitchFamily="18" charset="0"/>
                <a:ea typeface="SimSun" panose="02010600030101010101" pitchFamily="2" charset="-122"/>
                <a:cs typeface="Times New Roman" panose="02020603050405020304" pitchFamily="18" charset="0"/>
              </a:rPr>
              <a:t>City centre</a:t>
            </a:r>
          </a:p>
          <a:p>
            <a:pPr>
              <a:lnSpc>
                <a:spcPct val="150000"/>
              </a:lnSpc>
            </a:pPr>
            <a:r>
              <a:rPr lang="en-GB" dirty="0">
                <a:solidFill>
                  <a:srgbClr val="D62728"/>
                </a:solidFill>
                <a:latin typeface="Times New Roman" panose="02020603050405020304" pitchFamily="18" charset="0"/>
                <a:ea typeface="SimSun" panose="02010600030101010101" pitchFamily="2" charset="-122"/>
                <a:cs typeface="Times New Roman" panose="02020603050405020304" pitchFamily="18" charset="0"/>
              </a:rPr>
              <a:t>Local centre</a:t>
            </a:r>
          </a:p>
          <a:p>
            <a:pPr>
              <a:lnSpc>
                <a:spcPct val="150000"/>
              </a:lnSpc>
            </a:pPr>
            <a:r>
              <a:rPr lang="en-GB" dirty="0">
                <a:solidFill>
                  <a:srgbClr val="2077B4"/>
                </a:solidFill>
                <a:latin typeface="Times New Roman" panose="02020603050405020304" pitchFamily="18" charset="0"/>
                <a:ea typeface="SimSun" panose="02010600030101010101" pitchFamily="2" charset="-122"/>
                <a:cs typeface="Times New Roman" panose="02020603050405020304" pitchFamily="18" charset="0"/>
              </a:rPr>
              <a:t>Urban residential</a:t>
            </a:r>
          </a:p>
          <a:p>
            <a:pPr>
              <a:lnSpc>
                <a:spcPct val="150000"/>
              </a:lnSpc>
            </a:pPr>
            <a:r>
              <a:rPr lang="en-GB" dirty="0">
                <a:solidFill>
                  <a:srgbClr val="7F7F7F"/>
                </a:solidFill>
                <a:latin typeface="Times New Roman" panose="02020603050405020304" pitchFamily="18" charset="0"/>
                <a:ea typeface="SimSun" panose="02010600030101010101" pitchFamily="2" charset="-122"/>
                <a:cs typeface="Times New Roman" panose="02020603050405020304" pitchFamily="18" charset="0"/>
              </a:rPr>
              <a:t>Offices</a:t>
            </a:r>
          </a:p>
          <a:p>
            <a:pPr>
              <a:lnSpc>
                <a:spcPct val="150000"/>
              </a:lnSpc>
            </a:pPr>
            <a:r>
              <a:rPr lang="en-GB" dirty="0">
                <a:solidFill>
                  <a:srgbClr val="2CA12C"/>
                </a:solidFill>
                <a:latin typeface="Times New Roman" panose="02020603050405020304" pitchFamily="18" charset="0"/>
                <a:ea typeface="SimSun" panose="02010600030101010101" pitchFamily="2" charset="-122"/>
                <a:cs typeface="Times New Roman" panose="02020603050405020304" pitchFamily="18" charset="0"/>
              </a:rPr>
              <a:t>Suburbs and Industry</a:t>
            </a:r>
          </a:p>
          <a:p>
            <a:pPr>
              <a:lnSpc>
                <a:spcPct val="150000"/>
              </a:lnSpc>
            </a:pPr>
            <a:r>
              <a:rPr lang="en-GB" dirty="0">
                <a:solidFill>
                  <a:srgbClr val="9366B9"/>
                </a:solidFill>
                <a:latin typeface="Times New Roman" panose="02020603050405020304" pitchFamily="18" charset="0"/>
                <a:ea typeface="SimSun" panose="02010600030101010101" pitchFamily="2" charset="-122"/>
                <a:cs typeface="Times New Roman" panose="02020603050405020304" pitchFamily="18" charset="0"/>
              </a:rPr>
              <a:t>Other</a:t>
            </a:r>
          </a:p>
          <a:p>
            <a:endParaRPr lang="en-GB" b="1" dirty="0"/>
          </a:p>
          <a:p>
            <a:endParaRPr lang="en-GB" dirty="0"/>
          </a:p>
        </p:txBody>
      </p:sp>
    </p:spTree>
    <p:extLst>
      <p:ext uri="{BB962C8B-B14F-4D97-AF65-F5344CB8AC3E}">
        <p14:creationId xmlns:p14="http://schemas.microsoft.com/office/powerpoint/2010/main" val="1326766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A1679-890A-5043-B4F6-1F7C7301A763}"/>
              </a:ext>
            </a:extLst>
          </p:cNvPr>
          <p:cNvSpPr>
            <a:spLocks noGrp="1"/>
          </p:cNvSpPr>
          <p:nvPr>
            <p:ph type="title"/>
          </p:nvPr>
        </p:nvSpPr>
        <p:spPr/>
        <p:txBody>
          <a:bodyPr>
            <a:normAutofit/>
          </a:bodyPr>
          <a:lstStyle/>
          <a:p>
            <a:r>
              <a:rPr lang="en-GB" sz="3200" b="1" dirty="0"/>
              <a:t>Results (Price m2):</a:t>
            </a:r>
            <a:r>
              <a:rPr lang="en-GB" sz="3200" dirty="0"/>
              <a:t> Prices cool down the further one moves away from city centre. “Office” clusters more expensive than neighbouring areas from other clusters</a:t>
            </a:r>
          </a:p>
        </p:txBody>
      </p:sp>
      <p:pic>
        <p:nvPicPr>
          <p:cNvPr id="4" name="Picture 3">
            <a:extLst>
              <a:ext uri="{FF2B5EF4-FFF2-40B4-BE49-F238E27FC236}">
                <a16:creationId xmlns:a16="http://schemas.microsoft.com/office/drawing/2014/main" id="{74E81ED2-DD9C-6247-9F89-ECBC885CAF30}"/>
              </a:ext>
            </a:extLst>
          </p:cNvPr>
          <p:cNvPicPr/>
          <p:nvPr/>
        </p:nvPicPr>
        <p:blipFill>
          <a:blip r:embed="rId2" cstate="screen">
            <a:extLst>
              <a:ext uri="{28A0092B-C50C-407E-A947-70E740481C1C}">
                <a14:useLocalDpi xmlns:a14="http://schemas.microsoft.com/office/drawing/2010/main"/>
              </a:ext>
            </a:extLst>
          </a:blip>
          <a:stretch>
            <a:fillRect/>
          </a:stretch>
        </p:blipFill>
        <p:spPr>
          <a:xfrm>
            <a:off x="1371599" y="2171700"/>
            <a:ext cx="7161309" cy="4298316"/>
          </a:xfrm>
          <a:prstGeom prst="rect">
            <a:avLst/>
          </a:prstGeom>
        </p:spPr>
      </p:pic>
      <p:sp>
        <p:nvSpPr>
          <p:cNvPr id="6" name="TextBox 5">
            <a:extLst>
              <a:ext uri="{FF2B5EF4-FFF2-40B4-BE49-F238E27FC236}">
                <a16:creationId xmlns:a16="http://schemas.microsoft.com/office/drawing/2014/main" id="{45FF6B79-BF43-BC47-A7BB-31C9B8800D4F}"/>
              </a:ext>
            </a:extLst>
          </p:cNvPr>
          <p:cNvSpPr txBox="1"/>
          <p:nvPr/>
        </p:nvSpPr>
        <p:spPr>
          <a:xfrm>
            <a:off x="8767372" y="2171700"/>
            <a:ext cx="2697797" cy="3970318"/>
          </a:xfrm>
          <a:prstGeom prst="rect">
            <a:avLst/>
          </a:prstGeom>
          <a:noFill/>
        </p:spPr>
        <p:txBody>
          <a:bodyPr wrap="square" rtlCol="0">
            <a:spAutoFit/>
          </a:bodyPr>
          <a:lstStyle/>
          <a:p>
            <a:pPr>
              <a:lnSpc>
                <a:spcPct val="150000"/>
              </a:lnSpc>
            </a:pPr>
            <a:r>
              <a:rPr lang="en-GB" b="1" dirty="0"/>
              <a:t>Legend</a:t>
            </a:r>
            <a:br>
              <a:rPr lang="en-GB" b="1" dirty="0"/>
            </a:br>
            <a:br>
              <a:rPr lang="en-GB" b="1" dirty="0"/>
            </a:br>
            <a:r>
              <a:rPr lang="en-GB" dirty="0">
                <a:solidFill>
                  <a:srgbClr val="DC6D0C"/>
                </a:solidFill>
                <a:latin typeface="Times New Roman" panose="02020603050405020304" pitchFamily="18" charset="0"/>
                <a:ea typeface="SimSun" panose="02010600030101010101" pitchFamily="2" charset="-122"/>
                <a:cs typeface="Times New Roman" panose="02020603050405020304" pitchFamily="18" charset="0"/>
              </a:rPr>
              <a:t>City centre</a:t>
            </a:r>
          </a:p>
          <a:p>
            <a:pPr>
              <a:lnSpc>
                <a:spcPct val="150000"/>
              </a:lnSpc>
            </a:pPr>
            <a:r>
              <a:rPr lang="en-GB" dirty="0">
                <a:solidFill>
                  <a:srgbClr val="D62728"/>
                </a:solidFill>
                <a:latin typeface="Times New Roman" panose="02020603050405020304" pitchFamily="18" charset="0"/>
                <a:ea typeface="SimSun" panose="02010600030101010101" pitchFamily="2" charset="-122"/>
                <a:cs typeface="Times New Roman" panose="02020603050405020304" pitchFamily="18" charset="0"/>
              </a:rPr>
              <a:t>Local centre</a:t>
            </a:r>
          </a:p>
          <a:p>
            <a:pPr>
              <a:lnSpc>
                <a:spcPct val="150000"/>
              </a:lnSpc>
            </a:pPr>
            <a:r>
              <a:rPr lang="en-GB" dirty="0">
                <a:solidFill>
                  <a:srgbClr val="2077B4"/>
                </a:solidFill>
                <a:latin typeface="Times New Roman" panose="02020603050405020304" pitchFamily="18" charset="0"/>
                <a:ea typeface="SimSun" panose="02010600030101010101" pitchFamily="2" charset="-122"/>
                <a:cs typeface="Times New Roman" panose="02020603050405020304" pitchFamily="18" charset="0"/>
              </a:rPr>
              <a:t>Urban residential</a:t>
            </a:r>
          </a:p>
          <a:p>
            <a:pPr>
              <a:lnSpc>
                <a:spcPct val="150000"/>
              </a:lnSpc>
            </a:pPr>
            <a:r>
              <a:rPr lang="en-GB" dirty="0">
                <a:solidFill>
                  <a:srgbClr val="7F7F7F"/>
                </a:solidFill>
                <a:latin typeface="Times New Roman" panose="02020603050405020304" pitchFamily="18" charset="0"/>
                <a:ea typeface="SimSun" panose="02010600030101010101" pitchFamily="2" charset="-122"/>
                <a:cs typeface="Times New Roman" panose="02020603050405020304" pitchFamily="18" charset="0"/>
              </a:rPr>
              <a:t>Offices</a:t>
            </a:r>
          </a:p>
          <a:p>
            <a:pPr>
              <a:lnSpc>
                <a:spcPct val="150000"/>
              </a:lnSpc>
            </a:pPr>
            <a:r>
              <a:rPr lang="en-GB" dirty="0">
                <a:solidFill>
                  <a:srgbClr val="2CA12C"/>
                </a:solidFill>
                <a:latin typeface="Times New Roman" panose="02020603050405020304" pitchFamily="18" charset="0"/>
                <a:ea typeface="SimSun" panose="02010600030101010101" pitchFamily="2" charset="-122"/>
                <a:cs typeface="Times New Roman" panose="02020603050405020304" pitchFamily="18" charset="0"/>
              </a:rPr>
              <a:t>Suburbs and Industry</a:t>
            </a:r>
          </a:p>
          <a:p>
            <a:pPr>
              <a:lnSpc>
                <a:spcPct val="150000"/>
              </a:lnSpc>
            </a:pPr>
            <a:r>
              <a:rPr lang="en-GB" dirty="0">
                <a:solidFill>
                  <a:srgbClr val="9366B9"/>
                </a:solidFill>
                <a:latin typeface="Times New Roman" panose="02020603050405020304" pitchFamily="18" charset="0"/>
                <a:ea typeface="SimSun" panose="02010600030101010101" pitchFamily="2" charset="-122"/>
                <a:cs typeface="Times New Roman" panose="02020603050405020304" pitchFamily="18" charset="0"/>
              </a:rPr>
              <a:t>Other</a:t>
            </a:r>
          </a:p>
          <a:p>
            <a:endParaRPr lang="en-GB" b="1" dirty="0"/>
          </a:p>
          <a:p>
            <a:endParaRPr lang="en-GB" dirty="0"/>
          </a:p>
        </p:txBody>
      </p:sp>
    </p:spTree>
    <p:extLst>
      <p:ext uri="{BB962C8B-B14F-4D97-AF65-F5344CB8AC3E}">
        <p14:creationId xmlns:p14="http://schemas.microsoft.com/office/powerpoint/2010/main" val="3420407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252AB0-EF3F-204C-B279-6766B2037C21}"/>
              </a:ext>
            </a:extLst>
          </p:cNvPr>
          <p:cNvSpPr>
            <a:spLocks noGrp="1"/>
          </p:cNvSpPr>
          <p:nvPr>
            <p:ph type="title"/>
          </p:nvPr>
        </p:nvSpPr>
        <p:spPr/>
        <p:txBody>
          <a:bodyPr/>
          <a:lstStyle/>
          <a:p>
            <a:r>
              <a:rPr lang="en-GB" dirty="0"/>
              <a:t>Conclusion and future directions</a:t>
            </a:r>
          </a:p>
        </p:txBody>
      </p:sp>
      <p:sp>
        <p:nvSpPr>
          <p:cNvPr id="3" name="Content Placeholder 2">
            <a:extLst>
              <a:ext uri="{FF2B5EF4-FFF2-40B4-BE49-F238E27FC236}">
                <a16:creationId xmlns:a16="http://schemas.microsoft.com/office/drawing/2014/main" id="{3012A828-BDCC-1444-90AC-B819375DAF69}"/>
              </a:ext>
            </a:extLst>
          </p:cNvPr>
          <p:cNvSpPr>
            <a:spLocks noGrp="1"/>
          </p:cNvSpPr>
          <p:nvPr>
            <p:ph idx="1"/>
          </p:nvPr>
        </p:nvSpPr>
        <p:spPr>
          <a:xfrm>
            <a:off x="1371600" y="1629508"/>
            <a:ext cx="9601200" cy="4642338"/>
          </a:xfrm>
        </p:spPr>
        <p:txBody>
          <a:bodyPr>
            <a:normAutofit fontScale="85000" lnSpcReduction="20000"/>
          </a:bodyPr>
          <a:lstStyle/>
          <a:p>
            <a:pPr marL="0" indent="0">
              <a:buNone/>
            </a:pPr>
            <a:r>
              <a:rPr lang="en-GB" b="1" dirty="0">
                <a:solidFill>
                  <a:schemeClr val="accent4"/>
                </a:solidFill>
              </a:rPr>
              <a:t>Conclusion</a:t>
            </a:r>
          </a:p>
          <a:p>
            <a:r>
              <a:rPr lang="en-GB" dirty="0"/>
              <a:t>Using K-means, I managed to produce 6 clusters with distinct compositions of venue types and different levels of total venues (venue density) per area</a:t>
            </a:r>
          </a:p>
          <a:p>
            <a:r>
              <a:rPr lang="en-GB" dirty="0"/>
              <a:t>Amsterdam is structured like an onion: highest venue-density clusters in the centre, surrounded by layers of other clusters with a subsequently lower density</a:t>
            </a:r>
          </a:p>
          <a:p>
            <a:r>
              <a:rPr lang="en-GB" dirty="0"/>
              <a:t>Prices cool down the further one moves away from city centre. “Office” clusters more expensive than neighbouring areas from other clusters</a:t>
            </a:r>
          </a:p>
          <a:p>
            <a:pPr marL="0" indent="0">
              <a:buNone/>
            </a:pPr>
            <a:br>
              <a:rPr lang="en-GB" dirty="0"/>
            </a:br>
            <a:r>
              <a:rPr lang="en-GB" b="1" dirty="0">
                <a:solidFill>
                  <a:schemeClr val="accent4"/>
                </a:solidFill>
              </a:rPr>
              <a:t>Future directions</a:t>
            </a:r>
            <a:endParaRPr lang="en-GB" b="1" dirty="0"/>
          </a:p>
          <a:p>
            <a:r>
              <a:rPr lang="en-GB" dirty="0"/>
              <a:t>Replicate analysis with pre-2019 data to </a:t>
            </a:r>
            <a:r>
              <a:rPr lang="en-GB" dirty="0">
                <a:ea typeface="SimSun" panose="02010600030101010101" pitchFamily="2" charset="-122"/>
                <a:cs typeface="Times New Roman" panose="02020603050405020304" pitchFamily="18" charset="0"/>
              </a:rPr>
              <a:t>compare the results and analyse potential trends in m2 prices and neighbourhood clustering categorization (e.g. the process of gentrification in the areas now defined as “Urban Residential”).</a:t>
            </a:r>
          </a:p>
          <a:p>
            <a:r>
              <a:rPr lang="en-US" dirty="0"/>
              <a:t>Replicate research with the same input variables but using a different city as study object and analyze whether both cities are structures in the same way, if the same type of clusters are to be found and if comparable clusters follow the same hierarchy in location around the city and m2 price for home ownership</a:t>
            </a:r>
          </a:p>
          <a:p>
            <a:r>
              <a:rPr lang="en-GB" dirty="0">
                <a:ea typeface="SimSun" panose="02010600030101010101" pitchFamily="2" charset="-122"/>
                <a:cs typeface="Times New Roman" panose="02020603050405020304" pitchFamily="18" charset="0"/>
              </a:rPr>
              <a:t>Dive deeper into this existing study, e.g. selectively comparing between areas within the same cluster.</a:t>
            </a:r>
            <a:endParaRPr lang="en-GB" dirty="0"/>
          </a:p>
          <a:p>
            <a:endParaRPr lang="en-GB" dirty="0"/>
          </a:p>
          <a:p>
            <a:endParaRPr lang="en-GB" dirty="0"/>
          </a:p>
        </p:txBody>
      </p:sp>
    </p:spTree>
    <p:extLst>
      <p:ext uri="{BB962C8B-B14F-4D97-AF65-F5344CB8AC3E}">
        <p14:creationId xmlns:p14="http://schemas.microsoft.com/office/powerpoint/2010/main" val="13404460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93</TotalTime>
  <Words>496</Words>
  <Application>Microsoft Macintosh PowerPoint</Application>
  <PresentationFormat>Widescreen</PresentationFormat>
  <Paragraphs>52</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Franklin Gothic Book</vt:lpstr>
      <vt:lpstr>Times New Roman</vt:lpstr>
      <vt:lpstr>Crop</vt:lpstr>
      <vt:lpstr>NEIGHBOURHOOD ANALYSIS AMSTERDAM</vt:lpstr>
      <vt:lpstr>Goals and method</vt:lpstr>
      <vt:lpstr>Target Audiences</vt:lpstr>
      <vt:lpstr>Data</vt:lpstr>
      <vt:lpstr>Results: K-means produces 6 clusters with distinct compositions of venue types and different levels of total venues (venue density) per area</vt:lpstr>
      <vt:lpstr>Results (structure): Amsterdam is structured like an onion: highest venue-density clusters in the center, surrounded by layers of other clusters with a subsequently lower density</vt:lpstr>
      <vt:lpstr>Results (Price m2): Prices cool down the further one moves away from city centre. “Office” clusters more expensive than neighbouring areas from other clusters</vt:lpstr>
      <vt:lpstr>Conclusion and future directions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NEIGHBOURHOOD ANALYSIS AMSTERDAM</dc:title>
  <dc:creator>Pierre Borst</dc:creator>
  <cp:lastModifiedBy>Pierre Borst</cp:lastModifiedBy>
  <cp:revision>39</cp:revision>
  <dcterms:created xsi:type="dcterms:W3CDTF">2020-04-30T14:38:07Z</dcterms:created>
  <dcterms:modified xsi:type="dcterms:W3CDTF">2020-04-30T16:17:17Z</dcterms:modified>
</cp:coreProperties>
</file>

<file path=docProps/thumbnail.jpeg>
</file>